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  <p:sldMasterId id="2147483773" r:id="rId5"/>
    <p:sldMasterId id="2147483660" r:id="rId6"/>
  </p:sldMasterIdLst>
  <p:notesMasterIdLst>
    <p:notesMasterId r:id="rId34"/>
  </p:notesMasterIdLst>
  <p:sldIdLst>
    <p:sldId id="736" r:id="rId7"/>
    <p:sldId id="734" r:id="rId8"/>
    <p:sldId id="739" r:id="rId9"/>
    <p:sldId id="737" r:id="rId10"/>
    <p:sldId id="738" r:id="rId11"/>
    <p:sldId id="755" r:id="rId12"/>
    <p:sldId id="756" r:id="rId13"/>
    <p:sldId id="757" r:id="rId14"/>
    <p:sldId id="758" r:id="rId15"/>
    <p:sldId id="759" r:id="rId16"/>
    <p:sldId id="760" r:id="rId17"/>
    <p:sldId id="761" r:id="rId18"/>
    <p:sldId id="787" r:id="rId19"/>
    <p:sldId id="788" r:id="rId20"/>
    <p:sldId id="791" r:id="rId21"/>
    <p:sldId id="792" r:id="rId22"/>
    <p:sldId id="810" r:id="rId23"/>
    <p:sldId id="808" r:id="rId24"/>
    <p:sldId id="809" r:id="rId25"/>
    <p:sldId id="811" r:id="rId26"/>
    <p:sldId id="824" r:id="rId27"/>
    <p:sldId id="825" r:id="rId28"/>
    <p:sldId id="812" r:id="rId29"/>
    <p:sldId id="823" r:id="rId30"/>
    <p:sldId id="814" r:id="rId31"/>
    <p:sldId id="815" r:id="rId32"/>
    <p:sldId id="763" r:id="rId3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F7DC"/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5"/>
    <p:restoredTop sz="90669" autoAdjust="0"/>
  </p:normalViewPr>
  <p:slideViewPr>
    <p:cSldViewPr snapToGrid="0">
      <p:cViewPr varScale="1">
        <p:scale>
          <a:sx n="86" d="100"/>
          <a:sy n="86" d="100"/>
        </p:scale>
        <p:origin x="93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5.fntdata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2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123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6133569" y="232831"/>
            <a:ext cx="2801269" cy="3768724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Visible Light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The part of the electromagnetic spectrum, between infrared and ultraviolet, that is </a:t>
            </a: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visible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 to the human eye.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Verdana" panose="020B0604030504040204" pitchFamily="34" charset="0"/>
            </a:endParaRP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Shorter waves – higher frequency and energy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Verdana" panose="020B0604030504040204" pitchFamily="34" charset="0"/>
            </a:endParaRP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Longer waves – lower frequency and energy</a:t>
            </a:r>
          </a:p>
        </p:txBody>
      </p:sp>
      <p:pic>
        <p:nvPicPr>
          <p:cNvPr id="5" name="Picture 4" descr="Image result for electromagnetic spectru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79" y="1163412"/>
            <a:ext cx="5706622" cy="26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A55AA-5E91-4236-A0B8-3E155D58C141}"/>
              </a:ext>
            </a:extLst>
          </p:cNvPr>
          <p:cNvSpPr txBox="1"/>
          <p:nvPr userDrawn="1"/>
        </p:nvSpPr>
        <p:spPr>
          <a:xfrm>
            <a:off x="1102051" y="3836013"/>
            <a:ext cx="3729677" cy="3320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</a:rPr>
              <a:t>ELECTROMAGNETIC SPECTRUM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62971-CE63-41A0-AC39-8F5F7FA36252}"/>
              </a:ext>
            </a:extLst>
          </p:cNvPr>
          <p:cNvSpPr txBox="1"/>
          <p:nvPr userDrawn="1"/>
        </p:nvSpPr>
        <p:spPr>
          <a:xfrm>
            <a:off x="56762" y="4283147"/>
            <a:ext cx="5614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0" dirty="0">
                <a:solidFill>
                  <a:srgbClr val="10CF9B"/>
                </a:solidFill>
              </a:rPr>
              <a:t>What is visible light?</a:t>
            </a:r>
          </a:p>
        </p:txBody>
      </p:sp>
    </p:spTree>
    <p:extLst>
      <p:ext uri="{BB962C8B-B14F-4D97-AF65-F5344CB8AC3E}">
        <p14:creationId xmlns:p14="http://schemas.microsoft.com/office/powerpoint/2010/main" val="375335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3377594" y="633733"/>
            <a:ext cx="5602100" cy="3165995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Colors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We see these waves as the colors of the rainbow. 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Each color has a different wavelength and frequency. 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Red has the longest wavelength and shortest frequency.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Violet has the shortest wavelength and highest frequency.</a:t>
            </a:r>
          </a:p>
          <a:p>
            <a:pPr marL="157734" marR="0" lvl="0" indent="-157734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Seen together, they make white light.</a:t>
            </a:r>
          </a:p>
        </p:txBody>
      </p:sp>
      <p:sp>
        <p:nvSpPr>
          <p:cNvPr id="5" name="AutoShape 2" descr="Image result for visible light"/>
          <p:cNvSpPr>
            <a:spLocks noChangeAspect="1" noChangeArrowheads="1"/>
          </p:cNvSpPr>
          <p:nvPr userDrawn="1"/>
        </p:nvSpPr>
        <p:spPr bwMode="auto">
          <a:xfrm>
            <a:off x="116681" y="-135434"/>
            <a:ext cx="228600" cy="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AutoShape 6" descr="Image result for visible light definition"/>
          <p:cNvSpPr>
            <a:spLocks noChangeAspect="1" noChangeArrowheads="1"/>
          </p:cNvSpPr>
          <p:nvPr userDrawn="1"/>
        </p:nvSpPr>
        <p:spPr bwMode="auto">
          <a:xfrm>
            <a:off x="230981" y="7441"/>
            <a:ext cx="228600" cy="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024" y="200700"/>
            <a:ext cx="2256276" cy="211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E25C46-7ABE-47E0-A160-50D6D1BE4091}"/>
              </a:ext>
            </a:extLst>
          </p:cNvPr>
          <p:cNvSpPr/>
          <p:nvPr userDrawn="1"/>
        </p:nvSpPr>
        <p:spPr>
          <a:xfrm>
            <a:off x="116681" y="2747952"/>
            <a:ext cx="290735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Compare the wavelength and frequency of red and violet light.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0CF9B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81" y="1604503"/>
            <a:ext cx="1626237" cy="114344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6D4537-66CB-4018-B338-EEA6E56E4EF0}"/>
              </a:ext>
            </a:extLst>
          </p:cNvPr>
          <p:cNvSpPr txBox="1"/>
          <p:nvPr userDrawn="1"/>
        </p:nvSpPr>
        <p:spPr>
          <a:xfrm>
            <a:off x="116680" y="3382010"/>
            <a:ext cx="3019196" cy="133209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>
                <a:latin typeface="Verdana" panose="020B0604030504040204" pitchFamily="34" charset="0"/>
              </a:rPr>
              <a:t>Red light has the longest </a:t>
            </a:r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</a:rPr>
              <a:t>_____________ </a:t>
            </a:r>
            <a:r>
              <a:rPr lang="en-US" sz="1050" dirty="0">
                <a:latin typeface="Verdana" panose="020B0604030504040204" pitchFamily="34" charset="0"/>
              </a:rPr>
              <a:t>and the shortest </a:t>
            </a:r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</a:rPr>
              <a:t>__________</a:t>
            </a:r>
          </a:p>
          <a:p>
            <a:pPr marL="0" marR="0" lvl="0" indent="0" algn="l" defTabSz="3429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latin typeface="Verdana" panose="020B0604030504040204" pitchFamily="34" charset="0"/>
              </a:rPr>
              <a:t>Violet has the longest </a:t>
            </a:r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</a:rPr>
              <a:t>_____________ </a:t>
            </a:r>
            <a:r>
              <a:rPr lang="en-US" sz="1050" dirty="0">
                <a:latin typeface="Verdana" panose="020B0604030504040204" pitchFamily="34" charset="0"/>
              </a:rPr>
              <a:t>and the shortest </a:t>
            </a:r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</a:rPr>
              <a:t>__________</a:t>
            </a:r>
          </a:p>
        </p:txBody>
      </p:sp>
    </p:spTree>
    <p:extLst>
      <p:ext uri="{BB962C8B-B14F-4D97-AF65-F5344CB8AC3E}">
        <p14:creationId xmlns:p14="http://schemas.microsoft.com/office/powerpoint/2010/main" val="303510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108857" y="312261"/>
            <a:ext cx="3009900" cy="2754600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Visible Light Spectrum</a:t>
            </a:r>
          </a:p>
          <a:p>
            <a:pPr marL="157734" marR="0" lvl="0" indent="-157734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Produced when light passes through a prism, slowing the wavelength into each separate color.</a:t>
            </a:r>
          </a:p>
          <a:p>
            <a:pPr marL="157734" marR="0" lvl="0" indent="-157734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Verdana" panose="020B0604030504040204" pitchFamily="34" charset="0"/>
            </a:endParaRPr>
          </a:p>
          <a:p>
            <a:pPr marL="157734" marR="0" lvl="0" indent="-157734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</a:rPr>
              <a:t>ROY G. BIV - red, orange, yellow, green, blue, indigo, violet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8055" y="779049"/>
            <a:ext cx="2495137" cy="2340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ECC4CF-F5EC-4484-AB58-2EFCD157BC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47" y="2159813"/>
            <a:ext cx="2672934" cy="250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00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820" r:id="rId2"/>
    <p:sldLayoutId id="2147483661" r:id="rId3"/>
    <p:sldLayoutId id="214748365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207008" y="4929187"/>
            <a:ext cx="7936992" cy="214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0A6FF-F004-46DB-A380-78BFA36177F9}"/>
              </a:ext>
            </a:extLst>
          </p:cNvPr>
          <p:cNvSpPr txBox="1"/>
          <p:nvPr userDrawn="1"/>
        </p:nvSpPr>
        <p:spPr>
          <a:xfrm>
            <a:off x="-16002" y="4898241"/>
            <a:ext cx="133925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accent4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91FB8-347D-4CC5-AE21-D41468F38B4F}"/>
              </a:ext>
            </a:extLst>
          </p:cNvPr>
          <p:cNvSpPr/>
          <p:nvPr userDrawn="1"/>
        </p:nvSpPr>
        <p:spPr>
          <a:xfrm>
            <a:off x="5911986" y="0"/>
            <a:ext cx="3232015" cy="5143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200" dirty="0"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AEB38-13CA-4E16-A372-6073228DBC23}"/>
              </a:ext>
            </a:extLst>
          </p:cNvPr>
          <p:cNvSpPr txBox="1">
            <a:spLocks/>
          </p:cNvSpPr>
          <p:nvPr userDrawn="1"/>
        </p:nvSpPr>
        <p:spPr>
          <a:xfrm>
            <a:off x="-16002" y="14428"/>
            <a:ext cx="5911986" cy="680003"/>
          </a:xfrm>
          <a:prstGeom prst="rect">
            <a:avLst/>
          </a:prstGeom>
        </p:spPr>
        <p:txBody>
          <a:bodyPr vert="horz" lIns="54864" tIns="27432" rIns="54864" bIns="27432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2700" b="1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Visible Light</a:t>
            </a:r>
          </a:p>
        </p:txBody>
      </p:sp>
    </p:spTree>
    <p:extLst>
      <p:ext uri="{BB962C8B-B14F-4D97-AF65-F5344CB8AC3E}">
        <p14:creationId xmlns:p14="http://schemas.microsoft.com/office/powerpoint/2010/main" val="25473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1AC2B7-4164-4556-92E1-41442BB7A40A}"/>
              </a:ext>
            </a:extLst>
          </p:cNvPr>
          <p:cNvSpPr/>
          <p:nvPr userDrawn="1"/>
        </p:nvSpPr>
        <p:spPr>
          <a:xfrm>
            <a:off x="1213300" y="4929187"/>
            <a:ext cx="7936992" cy="214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888A0-44CB-4552-9DC9-022D26FE6A3A}"/>
              </a:ext>
            </a:extLst>
          </p:cNvPr>
          <p:cNvSpPr txBox="1"/>
          <p:nvPr userDrawn="1"/>
        </p:nvSpPr>
        <p:spPr>
          <a:xfrm>
            <a:off x="7543800" y="4918561"/>
            <a:ext cx="16002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dirty="0">
                <a:solidFill>
                  <a:schemeClr val="accent4"/>
                </a:solidFill>
                <a:latin typeface="Verdana" panose="020B0604030504040204" pitchFamily="34" charset="0"/>
              </a:rPr>
              <a:t>© Kesler Science, LLC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86F784-446B-4A56-9E47-F5B0A9B172D2}"/>
              </a:ext>
            </a:extLst>
          </p:cNvPr>
          <p:cNvSpPr/>
          <p:nvPr userDrawn="1"/>
        </p:nvSpPr>
        <p:spPr>
          <a:xfrm>
            <a:off x="-1" y="0"/>
            <a:ext cx="3232015" cy="5143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200" dirty="0">
              <a:latin typeface="Verdana" panose="020B060403050404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F59417-00B8-41A5-AABF-0455058A7F89}"/>
              </a:ext>
            </a:extLst>
          </p:cNvPr>
          <p:cNvSpPr txBox="1">
            <a:spLocks/>
          </p:cNvSpPr>
          <p:nvPr userDrawn="1"/>
        </p:nvSpPr>
        <p:spPr>
          <a:xfrm>
            <a:off x="3232014" y="-9166"/>
            <a:ext cx="5911986" cy="680003"/>
          </a:xfrm>
          <a:prstGeom prst="rect">
            <a:avLst/>
          </a:prstGeom>
          <a:effectLst/>
        </p:spPr>
        <p:txBody>
          <a:bodyPr vert="horz" lIns="54864" tIns="27432" rIns="54864" bIns="27432" rtlCol="0" anchor="b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0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sz="2700" b="1" i="0" kern="1200" dirty="0">
                <a:solidFill>
                  <a:schemeClr val="accent4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Visible</a:t>
            </a:r>
            <a:r>
              <a:rPr lang="en-US" sz="2700" b="1" i="0" kern="12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Light</a:t>
            </a:r>
          </a:p>
        </p:txBody>
      </p:sp>
    </p:spTree>
    <p:extLst>
      <p:ext uri="{BB962C8B-B14F-4D97-AF65-F5344CB8AC3E}">
        <p14:creationId xmlns:p14="http://schemas.microsoft.com/office/powerpoint/2010/main" val="31807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18" r:id="rId2"/>
  </p:sldLayoutIdLst>
  <p:hf sldNum="0"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77EAA6-DA4B-4221-AD17-2210DE3AA93A}"/>
              </a:ext>
            </a:extLst>
          </p:cNvPr>
          <p:cNvSpPr txBox="1"/>
          <p:nvPr/>
        </p:nvSpPr>
        <p:spPr>
          <a:xfrm>
            <a:off x="133814" y="261372"/>
            <a:ext cx="887637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Atoms, Compounds and Mixtures: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US" sz="1800" b="1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atom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most </a:t>
            </a:r>
            <a:r>
              <a:rPr lang="en-US" sz="1800" b="1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basic building block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matter. Everything is made up of atoms!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US" sz="1800" b="1" i="0" dirty="0">
                <a:solidFill>
                  <a:srgbClr val="538D9F"/>
                </a:solidFill>
                <a:effectLst/>
                <a:latin typeface="Arial" panose="020B0604020202020204" pitchFamily="34" charset="0"/>
              </a:rPr>
              <a:t>element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substance containing only </a:t>
            </a:r>
            <a:r>
              <a:rPr lang="en-US" sz="1800" b="1" i="0" dirty="0">
                <a:solidFill>
                  <a:srgbClr val="538D9F"/>
                </a:solidFill>
                <a:effectLst/>
                <a:latin typeface="Arial" panose="020B0604020202020204" pitchFamily="34" charset="0"/>
              </a:rPr>
              <a:t>one type of atom.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example, elemental copper contains only copper atoms.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1800" b="1" i="0" dirty="0">
                <a:solidFill>
                  <a:srgbClr val="B170D7"/>
                </a:solidFill>
                <a:effectLst/>
                <a:latin typeface="Arial" panose="020B0604020202020204" pitchFamily="34" charset="0"/>
              </a:rPr>
              <a:t>compound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substance containing at least </a:t>
            </a:r>
            <a:r>
              <a:rPr lang="en-US" sz="1800" b="1" i="0" dirty="0">
                <a:solidFill>
                  <a:srgbClr val="B170D7"/>
                </a:solidFill>
                <a:effectLst/>
                <a:latin typeface="Arial" panose="020B0604020202020204" pitchFamily="34" charset="0"/>
              </a:rPr>
              <a:t>two different types of atom.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Compounds can be molecules (such as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KaTeX_Main"/>
              </a:rPr>
              <a:t>H2​O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or lattices (such as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KaTeX_Main"/>
              </a:rPr>
              <a:t>Al2​O3​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DEA685-CB57-4080-9CAA-D8B5AEAE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22" y="2673186"/>
            <a:ext cx="4749956" cy="27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400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64C72A-E973-46C8-BB1C-4049A62EBE3D}"/>
              </a:ext>
            </a:extLst>
          </p:cNvPr>
          <p:cNvSpPr txBox="1"/>
          <p:nvPr/>
        </p:nvSpPr>
        <p:spPr>
          <a:xfrm>
            <a:off x="546410" y="109537"/>
            <a:ext cx="805118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Summary: Anion Formation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an atom has </a:t>
            </a:r>
            <a:r>
              <a:rPr lang="en-US" sz="1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many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electrons in its valence shell, it will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gain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electrons to </a:t>
            </a:r>
            <a:r>
              <a:rPr lang="en-US" sz="1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fill the outer shell.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ion that is formed will have a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negative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charge equal to the number of electrons gained. A </a:t>
            </a:r>
            <a:r>
              <a:rPr lang="en-US" sz="1800" b="1" i="0" dirty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negative ion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called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an anion.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a sulfur atom has 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6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electrons in its valence shell, so it </a:t>
            </a:r>
            <a:r>
              <a:rPr lang="en-US" sz="16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gains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two electrons to achieve a </a:t>
            </a:r>
            <a:r>
              <a:rPr lang="en-US" sz="16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full valence shell.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sulfide ion that forms has two </a:t>
            </a:r>
            <a:r>
              <a:rPr lang="en-US" sz="16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electrons than the number of </a:t>
            </a:r>
            <a:r>
              <a:rPr lang="en-US" sz="1600" b="1" i="0" dirty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protons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its nucleus, so it has a charge of </a:t>
            </a:r>
            <a:r>
              <a:rPr lang="en-US" sz="16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-2.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805BBA-FFA6-4376-B7BD-CABFCF32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219" y="2698595"/>
            <a:ext cx="2201562" cy="222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DD07B1-E7A8-458D-BD60-C39569EADFCD}"/>
              </a:ext>
            </a:extLst>
          </p:cNvPr>
          <p:cNvSpPr/>
          <p:nvPr/>
        </p:nvSpPr>
        <p:spPr>
          <a:xfrm>
            <a:off x="7292898" y="1273737"/>
            <a:ext cx="834485" cy="287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7556B-9885-4DC0-A7C7-A817D574C76C}"/>
              </a:ext>
            </a:extLst>
          </p:cNvPr>
          <p:cNvSpPr txBox="1"/>
          <p:nvPr/>
        </p:nvSpPr>
        <p:spPr>
          <a:xfrm>
            <a:off x="518531" y="94544"/>
            <a:ext cx="81069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Summary: Naming Ions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Cations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metal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ions, plus hydrogen) have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the same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name as their parent atom. For example: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lithium </a:t>
            </a:r>
            <a:r>
              <a:rPr lang="en-US" sz="1600" b="0" i="0" dirty="0" err="1">
                <a:solidFill>
                  <a:srgbClr val="444444"/>
                </a:solidFill>
                <a:effectLst/>
                <a:latin typeface="KaTeX_Main"/>
              </a:rPr>
              <a:t>atom→lithium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 ion</a:t>
            </a:r>
            <a:endParaRPr lang="en-US" sz="16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Anions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non-metal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ions) have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 different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name to their parent atom. The end of their names is replaced with -ide. For example: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oxygen </a:t>
            </a:r>
            <a:r>
              <a:rPr lang="en-US" sz="1600" b="0" i="0" dirty="0" err="1">
                <a:solidFill>
                  <a:srgbClr val="444444"/>
                </a:solidFill>
                <a:effectLst/>
                <a:latin typeface="KaTeX_Main"/>
              </a:rPr>
              <a:t>atom→oxide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​ ion</a:t>
            </a:r>
            <a:endParaRPr lang="en-US" sz="16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atoms that can form </a:t>
            </a:r>
            <a:r>
              <a:rPr lang="en-US" sz="1600" b="1" i="0" dirty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more than one ion,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iron, the Roman numerals 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I, II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III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used to show the </a:t>
            </a:r>
            <a:r>
              <a:rPr lang="en-US" sz="16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charge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 ion. For example, 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Fe2+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called the iron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(II)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ion, and 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Fe3+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called the iron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(III)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ion.</a:t>
            </a:r>
          </a:p>
        </p:txBody>
      </p:sp>
    </p:spTree>
    <p:extLst>
      <p:ext uri="{BB962C8B-B14F-4D97-AF65-F5344CB8AC3E}">
        <p14:creationId xmlns:p14="http://schemas.microsoft.com/office/powerpoint/2010/main" val="190969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22BEC2-3A7F-4593-8B26-3BDE9410C6FA}"/>
              </a:ext>
            </a:extLst>
          </p:cNvPr>
          <p:cNvSpPr txBox="1"/>
          <p:nvPr/>
        </p:nvSpPr>
        <p:spPr>
          <a:xfrm>
            <a:off x="211873" y="194025"/>
            <a:ext cx="872025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Isotopes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atoms of the same element that have </a:t>
            </a:r>
            <a:r>
              <a:rPr lang="en-US" sz="2000" b="1" i="0" dirty="0">
                <a:solidFill>
                  <a:srgbClr val="00AE6A"/>
                </a:solidFill>
                <a:effectLst/>
                <a:latin typeface="Arial" panose="020B0604020202020204" pitchFamily="34" charset="0"/>
              </a:rPr>
              <a:t>different numbers of neutrons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the </a:t>
            </a:r>
            <a:r>
              <a:rPr lang="en-US" sz="2000" b="1" i="0" dirty="0">
                <a:solidFill>
                  <a:srgbClr val="AE1E34"/>
                </a:solidFill>
                <a:effectLst/>
                <a:latin typeface="Arial" panose="020B0604020202020204" pitchFamily="34" charset="0"/>
              </a:rPr>
              <a:t>same number of protons and electrons.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they have </a:t>
            </a:r>
            <a:r>
              <a:rPr lang="en-US" sz="18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different mass numbers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the </a:t>
            </a:r>
            <a:r>
              <a:rPr lang="en-US" sz="1800" b="1" i="0" dirty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same atomic number.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FCB872-A8E2-408C-818E-622C11FD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705672"/>
            <a:ext cx="6667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54C7E-EE6E-48EE-85B2-60362AB9B785}"/>
              </a:ext>
            </a:extLst>
          </p:cNvPr>
          <p:cNvSpPr/>
          <p:nvPr/>
        </p:nvSpPr>
        <p:spPr>
          <a:xfrm>
            <a:off x="1326996" y="537262"/>
            <a:ext cx="1048214" cy="287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B5DB43-1639-4BFF-9EBF-AF2A0943A578}"/>
              </a:ext>
            </a:extLst>
          </p:cNvPr>
          <p:cNvSpPr/>
          <p:nvPr/>
        </p:nvSpPr>
        <p:spPr>
          <a:xfrm>
            <a:off x="7071265" y="1082102"/>
            <a:ext cx="834485" cy="287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419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600963-D39C-49A4-AE1D-D444DD2E5173}"/>
              </a:ext>
            </a:extLst>
          </p:cNvPr>
          <p:cNvSpPr txBox="1"/>
          <p:nvPr/>
        </p:nvSpPr>
        <p:spPr>
          <a:xfrm>
            <a:off x="1115122" y="208747"/>
            <a:ext cx="69137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Isotopes are </a:t>
            </a:r>
            <a:r>
              <a:rPr lang="en-US" sz="2000" b="1" i="0" u="sng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based on their </a:t>
            </a:r>
            <a:r>
              <a:rPr lang="en-US" sz="2000" b="1" i="0" dirty="0">
                <a:solidFill>
                  <a:srgbClr val="AE1E34"/>
                </a:solidFill>
                <a:effectLst/>
                <a:latin typeface="Arial" panose="020B0604020202020204" pitchFamily="34" charset="0"/>
              </a:rPr>
              <a:t>mass number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element's name is written first, followed by the mass number.</a:t>
            </a: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13E6E67F-0CA5-42C0-9E42-EAB282AE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89" y="1510105"/>
            <a:ext cx="1819773" cy="17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1519C9EA-5BBA-4607-99D6-09DF9529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40" y="1510104"/>
            <a:ext cx="1746657" cy="17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5B460-4779-4181-BD78-9A89DF7E2563}"/>
              </a:ext>
            </a:extLst>
          </p:cNvPr>
          <p:cNvSpPr txBox="1"/>
          <p:nvPr/>
        </p:nvSpPr>
        <p:spPr>
          <a:xfrm>
            <a:off x="1460810" y="3300761"/>
            <a:ext cx="62223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these are two carbon isotopes. The first one has a </a:t>
            </a:r>
            <a:r>
              <a:rPr lang="en-US" sz="1600" b="1" i="0" dirty="0">
                <a:solidFill>
                  <a:srgbClr val="AE1E34"/>
                </a:solidFill>
                <a:effectLst/>
                <a:latin typeface="Arial" panose="020B0604020202020204" pitchFamily="34" charset="0"/>
              </a:rPr>
              <a:t>mass number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1" i="0" dirty="0">
                <a:solidFill>
                  <a:srgbClr val="444444"/>
                </a:solidFill>
                <a:effectLst/>
                <a:latin typeface="KaTeX_Main"/>
              </a:rPr>
              <a:t>12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so is called </a:t>
            </a:r>
            <a:r>
              <a:rPr lang="en-US" sz="1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carbon-</a:t>
            </a:r>
            <a:r>
              <a:rPr lang="en-US" sz="1600" b="1" i="0" dirty="0">
                <a:solidFill>
                  <a:srgbClr val="444444"/>
                </a:solidFill>
                <a:effectLst/>
                <a:latin typeface="KaTeX_Main"/>
              </a:rPr>
              <a:t>12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The second one has a </a:t>
            </a:r>
            <a:r>
              <a:rPr lang="en-US" sz="1600" b="1" i="0" dirty="0">
                <a:solidFill>
                  <a:srgbClr val="AE1E34"/>
                </a:solidFill>
                <a:effectLst/>
                <a:latin typeface="Arial" panose="020B0604020202020204" pitchFamily="34" charset="0"/>
              </a:rPr>
              <a:t>mass number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1" i="0" dirty="0">
                <a:solidFill>
                  <a:srgbClr val="444444"/>
                </a:solidFill>
                <a:effectLst/>
                <a:latin typeface="KaTeX_Main"/>
              </a:rPr>
              <a:t>14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so is called </a:t>
            </a:r>
            <a:r>
              <a:rPr lang="en-US" sz="1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carbon-</a:t>
            </a:r>
            <a:r>
              <a:rPr lang="en-US" sz="1600" b="1" i="0" dirty="0">
                <a:solidFill>
                  <a:srgbClr val="444444"/>
                </a:solidFill>
                <a:effectLst/>
                <a:latin typeface="KaTeX_Main"/>
              </a:rPr>
              <a:t>14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15159-06E5-4DD0-9AF8-DB2B0F3E0C63}"/>
              </a:ext>
            </a:extLst>
          </p:cNvPr>
          <p:cNvSpPr txBox="1"/>
          <p:nvPr/>
        </p:nvSpPr>
        <p:spPr>
          <a:xfrm>
            <a:off x="5830229" y="224588"/>
            <a:ext cx="659781" cy="365762"/>
          </a:xfrm>
          <a:prstGeom prst="rect">
            <a:avLst/>
          </a:prstGeom>
          <a:solidFill>
            <a:srgbClr val="019D8B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08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ECE2C-FB90-4AF5-BC0B-13FBA84B4A02}"/>
              </a:ext>
            </a:extLst>
          </p:cNvPr>
          <p:cNvSpPr txBox="1"/>
          <p:nvPr/>
        </p:nvSpPr>
        <p:spPr>
          <a:xfrm>
            <a:off x="239751" y="324049"/>
            <a:ext cx="866449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000" b="1" i="0" dirty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atomic symbol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an isotope shows the chemical symbol of the element, with the </a:t>
            </a:r>
            <a:r>
              <a:rPr lang="en-US" sz="2000" b="1" i="0" dirty="0">
                <a:solidFill>
                  <a:srgbClr val="CCDE6B"/>
                </a:solidFill>
                <a:effectLst/>
                <a:latin typeface="Arial" panose="020B0604020202020204" pitchFamily="34" charset="0"/>
              </a:rPr>
              <a:t>mass number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000" b="1" i="0" dirty="0">
                <a:solidFill>
                  <a:srgbClr val="9FDE6B"/>
                </a:solidFill>
                <a:effectLst/>
                <a:latin typeface="Arial" panose="020B0604020202020204" pitchFamily="34" charset="0"/>
              </a:rPr>
              <a:t>atomic number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written to the left.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carbon-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KaTeX_Main"/>
              </a:rPr>
              <a:t>12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written like this: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712C8C11-C205-45F0-9145-A59B15EBC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9" y="2185987"/>
            <a:ext cx="37719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38C16-280B-4F43-9526-E36CB73B0C04}"/>
              </a:ext>
            </a:extLst>
          </p:cNvPr>
          <p:cNvSpPr txBox="1"/>
          <p:nvPr/>
        </p:nvSpPr>
        <p:spPr>
          <a:xfrm>
            <a:off x="1064941" y="3625064"/>
            <a:ext cx="7014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mass number is the </a:t>
            </a:r>
            <a:r>
              <a:rPr lang="en-US" sz="1600" b="1" i="0" dirty="0">
                <a:solidFill>
                  <a:srgbClr val="CCDE6B"/>
                </a:solidFill>
                <a:effectLst/>
                <a:latin typeface="Arial" panose="020B0604020202020204" pitchFamily="34" charset="0"/>
              </a:rPr>
              <a:t>larger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number (number of protons plus neutrons) and this is written at the </a:t>
            </a:r>
            <a:r>
              <a:rPr lang="en-US" sz="1600" b="1" i="0" dirty="0">
                <a:solidFill>
                  <a:srgbClr val="CCDE6B"/>
                </a:solidFill>
                <a:effectLst/>
                <a:latin typeface="Arial" panose="020B0604020202020204" pitchFamily="34" charset="0"/>
              </a:rPr>
              <a:t>top.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atomic number is the </a:t>
            </a:r>
            <a:r>
              <a:rPr lang="en-US" sz="1600" b="1" i="0" dirty="0">
                <a:solidFill>
                  <a:srgbClr val="9FDE6B"/>
                </a:solidFill>
                <a:effectLst/>
                <a:latin typeface="Arial" panose="020B0604020202020204" pitchFamily="34" charset="0"/>
              </a:rPr>
              <a:t>smaller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number (number of protons) and this is written at the </a:t>
            </a:r>
            <a:r>
              <a:rPr lang="en-US" sz="1600" b="1" i="0" dirty="0">
                <a:solidFill>
                  <a:srgbClr val="9FDE6B"/>
                </a:solidFill>
                <a:effectLst/>
                <a:latin typeface="Arial" panose="020B0604020202020204" pitchFamily="34" charset="0"/>
              </a:rPr>
              <a:t>bottom.</a:t>
            </a:r>
            <a:endParaRPr lang="en-A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6EAF0-F88D-4580-B8A1-E1214E38FF60}"/>
              </a:ext>
            </a:extLst>
          </p:cNvPr>
          <p:cNvSpPr txBox="1"/>
          <p:nvPr/>
        </p:nvSpPr>
        <p:spPr>
          <a:xfrm>
            <a:off x="2686049" y="2604771"/>
            <a:ext cx="970160" cy="365762"/>
          </a:xfrm>
          <a:prstGeom prst="rect">
            <a:avLst/>
          </a:prstGeom>
          <a:solidFill>
            <a:srgbClr val="019D8B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319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20015-4B90-4212-999A-325993830145}"/>
              </a:ext>
            </a:extLst>
          </p:cNvPr>
          <p:cNvSpPr txBox="1"/>
          <p:nvPr/>
        </p:nvSpPr>
        <p:spPr>
          <a:xfrm>
            <a:off x="975731" y="216327"/>
            <a:ext cx="71925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00CC99"/>
                </a:solidFill>
                <a:effectLst/>
                <a:latin typeface="Arial" panose="020B0604020202020204" pitchFamily="34" charset="0"/>
              </a:rPr>
              <a:t>Radioactive decay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1800" b="1" i="0" dirty="0">
                <a:solidFill>
                  <a:srgbClr val="00CC99"/>
                </a:solidFill>
                <a:effectLst/>
                <a:latin typeface="Arial" panose="020B0604020202020204" pitchFamily="34" charset="0"/>
              </a:rPr>
              <a:t>process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radioactive atoms breaking down into other types of atoms.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 this process, the atoms release </a:t>
            </a:r>
            <a:r>
              <a:rPr lang="en-US" sz="1600" b="1" i="0" dirty="0">
                <a:solidFill>
                  <a:srgbClr val="CC0033"/>
                </a:solidFill>
                <a:effectLst/>
                <a:latin typeface="Arial" panose="020B0604020202020204" pitchFamily="34" charset="0"/>
              </a:rPr>
              <a:t>radiation.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Radiation is the </a:t>
            </a:r>
            <a:r>
              <a:rPr lang="en-US" sz="1600" b="1" i="0" dirty="0">
                <a:solidFill>
                  <a:srgbClr val="CC0033"/>
                </a:solidFill>
                <a:effectLst/>
                <a:latin typeface="Arial" panose="020B0604020202020204" pitchFamily="34" charset="0"/>
              </a:rPr>
              <a:t>energy or particles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released from the radioactive atom's nucleus.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11F8CB-F434-45A3-A586-585B3CE0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9" y="1969120"/>
            <a:ext cx="4762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14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DC1F69-8372-41A3-8DA9-87C8FABCACC8}"/>
              </a:ext>
            </a:extLst>
          </p:cNvPr>
          <p:cNvSpPr txBox="1"/>
          <p:nvPr/>
        </p:nvSpPr>
        <p:spPr>
          <a:xfrm>
            <a:off x="579863" y="376235"/>
            <a:ext cx="798427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800" b="1" i="0" dirty="0">
                <a:solidFill>
                  <a:srgbClr val="9C5063"/>
                </a:solidFill>
                <a:effectLst/>
                <a:latin typeface="Arial" panose="020B0604020202020204" pitchFamily="34" charset="0"/>
              </a:rPr>
              <a:t>stability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an atom is determined by the </a:t>
            </a:r>
            <a:r>
              <a:rPr lang="en-US" sz="1800" b="1" i="0" dirty="0">
                <a:solidFill>
                  <a:srgbClr val="9C5063"/>
                </a:solidFill>
                <a:effectLst/>
                <a:latin typeface="Arial" panose="020B0604020202020204" pitchFamily="34" charset="0"/>
              </a:rPr>
              <a:t>ratio of protons to neutrons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its nucleus.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there are </a:t>
            </a:r>
            <a:r>
              <a:rPr lang="en-US" sz="1600" b="1" i="0" dirty="0">
                <a:solidFill>
                  <a:srgbClr val="509C89"/>
                </a:solidFill>
                <a:effectLst/>
                <a:latin typeface="Arial" panose="020B0604020202020204" pitchFamily="34" charset="0"/>
              </a:rPr>
              <a:t>too many protons or too many neutrons,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atom will be </a:t>
            </a:r>
            <a:r>
              <a:rPr lang="en-US" sz="1600" b="1" i="0" dirty="0">
                <a:solidFill>
                  <a:srgbClr val="509C89"/>
                </a:solidFill>
                <a:effectLst/>
                <a:latin typeface="Arial" panose="020B0604020202020204" pitchFamily="34" charset="0"/>
              </a:rPr>
              <a:t>unstable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will undergo </a:t>
            </a:r>
            <a:r>
              <a:rPr lang="en-US" sz="1600" b="1" i="0" dirty="0">
                <a:solidFill>
                  <a:srgbClr val="509C89"/>
                </a:solidFill>
                <a:effectLst/>
                <a:latin typeface="Arial" panose="020B0604020202020204" pitchFamily="34" charset="0"/>
              </a:rPr>
              <a:t>radioactive decay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order to become stable again.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D27033-B6B6-4A74-81DC-30FBD574E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9" y="1865594"/>
            <a:ext cx="28575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20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343C0B-9630-4BB5-9E36-AF6E69CEFCF6}"/>
              </a:ext>
            </a:extLst>
          </p:cNvPr>
          <p:cNvSpPr txBox="1"/>
          <p:nvPr/>
        </p:nvSpPr>
        <p:spPr>
          <a:xfrm>
            <a:off x="334536" y="234620"/>
            <a:ext cx="8474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three main types of radiation: </a:t>
            </a:r>
            <a:r>
              <a:rPr lang="en-US" sz="2000" b="1" i="0" dirty="0">
                <a:solidFill>
                  <a:srgbClr val="AE1E34"/>
                </a:solidFill>
                <a:effectLst/>
                <a:latin typeface="Arial" panose="020B0604020202020204" pitchFamily="34" charset="0"/>
              </a:rPr>
              <a:t>alpha,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beta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0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gamma.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185C2-215D-4010-827B-8B2DA79479F2}"/>
              </a:ext>
            </a:extLst>
          </p:cNvPr>
          <p:cNvSpPr txBox="1"/>
          <p:nvPr/>
        </p:nvSpPr>
        <p:spPr>
          <a:xfrm>
            <a:off x="334536" y="634730"/>
            <a:ext cx="87648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type of radiation releases a different type of particle or wave.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AE1E34"/>
                </a:solidFill>
                <a:effectLst/>
                <a:latin typeface="Arial" panose="020B0604020202020204" pitchFamily="34" charset="0"/>
              </a:rPr>
              <a:t>Alpha particles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made up of </a:t>
            </a:r>
            <a:r>
              <a:rPr lang="en-US" sz="1800" b="1" i="0" dirty="0">
                <a:solidFill>
                  <a:srgbClr val="AE1E34"/>
                </a:solidFill>
                <a:effectLst/>
                <a:latin typeface="Arial" panose="020B0604020202020204" pitchFamily="34" charset="0"/>
              </a:rPr>
              <a:t>two protons and two neutrons.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are the same as a helium nucleus. This means they have a charge of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KaTeX_Main"/>
              </a:rPr>
              <a:t>2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Beta particles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made up of </a:t>
            </a:r>
            <a:r>
              <a:rPr lang="en-US" sz="1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one electron.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means they have a charge of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KaTeX_Main"/>
              </a:rPr>
              <a:t>−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KaTeX_Main"/>
              </a:rPr>
              <a:t>1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Gamma rays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US" sz="1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electromagnetic waves.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have no mass and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 charge.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C0632-93B9-48AE-966B-F5882F9F2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2" t="40755" r="16952" b="18900"/>
          <a:stretch/>
        </p:blipFill>
        <p:spPr>
          <a:xfrm>
            <a:off x="1851102" y="3075231"/>
            <a:ext cx="5441796" cy="18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8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76F980-3FBF-4EF9-ABD3-CA5CBF002EFF}"/>
              </a:ext>
            </a:extLst>
          </p:cNvPr>
          <p:cNvSpPr txBox="1"/>
          <p:nvPr/>
        </p:nvSpPr>
        <p:spPr>
          <a:xfrm>
            <a:off x="312234" y="123767"/>
            <a:ext cx="851953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different types of radiation have different </a:t>
            </a:r>
            <a:r>
              <a:rPr lang="en-US" sz="2000" b="1" i="0" dirty="0">
                <a:solidFill>
                  <a:srgbClr val="9F1B89"/>
                </a:solidFill>
                <a:effectLst/>
                <a:latin typeface="Arial" panose="020B0604020202020204" pitchFamily="34" charset="0"/>
              </a:rPr>
              <a:t>penetrating abilities.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they can move </a:t>
            </a:r>
            <a:r>
              <a:rPr lang="en-US" sz="1800" b="1" i="0" dirty="0">
                <a:solidFill>
                  <a:srgbClr val="9F1B89"/>
                </a:solidFill>
                <a:effectLst/>
                <a:latin typeface="Arial" panose="020B0604020202020204" pitchFamily="34" charset="0"/>
              </a:rPr>
              <a:t>different distances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 materials. The penetrating ability depends mainly on </a:t>
            </a:r>
            <a:r>
              <a:rPr lang="en-US" sz="1800" b="1" i="0" dirty="0">
                <a:solidFill>
                  <a:srgbClr val="9F1B89"/>
                </a:solidFill>
                <a:effectLst/>
                <a:latin typeface="Arial" panose="020B0604020202020204" pitchFamily="34" charset="0"/>
              </a:rPr>
              <a:t>speed.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1" i="0" dirty="0">
                <a:solidFill>
                  <a:srgbClr val="9F311B"/>
                </a:solidFill>
                <a:effectLst/>
                <a:latin typeface="Arial" panose="020B0604020202020204" pitchFamily="34" charset="0"/>
              </a:rPr>
              <a:t>Alpha particles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large and move </a:t>
            </a:r>
            <a:r>
              <a:rPr lang="en-US" sz="1800" b="1" i="0" dirty="0">
                <a:solidFill>
                  <a:srgbClr val="9F311B"/>
                </a:solidFill>
                <a:effectLst/>
                <a:latin typeface="Arial" panose="020B0604020202020204" pitchFamily="34" charset="0"/>
              </a:rPr>
              <a:t>slowly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(about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KaTeX_Main"/>
              </a:rPr>
              <a:t>5%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speed of light). This means they have a </a:t>
            </a:r>
            <a:r>
              <a:rPr lang="en-US" sz="1800" b="1" i="0" dirty="0">
                <a:solidFill>
                  <a:srgbClr val="9F311B"/>
                </a:solidFill>
                <a:effectLst/>
                <a:latin typeface="Arial" panose="020B0604020202020204" pitchFamily="34" charset="0"/>
              </a:rPr>
              <a:t>low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penetrating ability and can be stopped by </a:t>
            </a:r>
            <a:r>
              <a:rPr lang="en-US" sz="1800" b="1" i="0" dirty="0">
                <a:solidFill>
                  <a:srgbClr val="9F311B"/>
                </a:solidFill>
                <a:effectLst/>
                <a:latin typeface="Arial" panose="020B0604020202020204" pitchFamily="34" charset="0"/>
              </a:rPr>
              <a:t>a few </a:t>
            </a:r>
            <a:r>
              <a:rPr lang="en-US" sz="1800" b="1" i="0" dirty="0" err="1">
                <a:solidFill>
                  <a:srgbClr val="9F311B"/>
                </a:solidFill>
                <a:effectLst/>
                <a:latin typeface="Arial" panose="020B0604020202020204" pitchFamily="34" charset="0"/>
              </a:rPr>
              <a:t>centimetres</a:t>
            </a:r>
            <a:r>
              <a:rPr lang="en-US" sz="1800" b="1" i="0" dirty="0">
                <a:solidFill>
                  <a:srgbClr val="9F311B"/>
                </a:solidFill>
                <a:effectLst/>
                <a:latin typeface="Arial" panose="020B0604020202020204" pitchFamily="34" charset="0"/>
              </a:rPr>
              <a:t> of air or a piece of paper.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FBA72A-8C8B-419E-88D2-F82F569F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09" y="2571750"/>
            <a:ext cx="4522981" cy="240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192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8C6AF0-5924-473F-8392-EAB2CCD13561}"/>
              </a:ext>
            </a:extLst>
          </p:cNvPr>
          <p:cNvSpPr txBox="1"/>
          <p:nvPr/>
        </p:nvSpPr>
        <p:spPr>
          <a:xfrm>
            <a:off x="273205" y="197815"/>
            <a:ext cx="859759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311B9F"/>
                </a:solidFill>
                <a:effectLst/>
                <a:latin typeface="Arial" panose="020B0604020202020204" pitchFamily="34" charset="0"/>
              </a:rPr>
              <a:t>Beta particles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smaller and move much </a:t>
            </a:r>
            <a:r>
              <a:rPr lang="en-US" sz="2000" b="1" i="0" dirty="0">
                <a:solidFill>
                  <a:srgbClr val="311B9F"/>
                </a:solidFill>
                <a:effectLst/>
                <a:latin typeface="Arial" panose="020B0604020202020204" pitchFamily="34" charset="0"/>
              </a:rPr>
              <a:t>faster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alpha particles.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move at about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KaTeX_Main"/>
              </a:rPr>
              <a:t>90%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speed of light. This means they have a 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moderate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penetrating ability and can be stopped by 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a few </a:t>
            </a:r>
            <a:r>
              <a:rPr lang="en-US" sz="1800" b="1" i="0" dirty="0" err="1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metres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 of air or a thin sheet of </a:t>
            </a:r>
            <a:r>
              <a:rPr lang="en-US" sz="1800" b="1" i="0" dirty="0" err="1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aluminium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C792047-53C5-4C2D-BA56-6E5AD2E92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94518"/>
            <a:ext cx="61912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37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1142BF-671D-4027-9C29-FEA4CC09B738}"/>
              </a:ext>
            </a:extLst>
          </p:cNvPr>
          <p:cNvSpPr txBox="1"/>
          <p:nvPr/>
        </p:nvSpPr>
        <p:spPr>
          <a:xfrm>
            <a:off x="665018" y="132838"/>
            <a:ext cx="781396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Atoms are made up of </a:t>
            </a:r>
            <a:r>
              <a:rPr lang="en-US" sz="20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three subatomic particles: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protons, neutrons and electrons.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nucleus (</a:t>
            </a:r>
            <a:r>
              <a:rPr lang="en-US" sz="1800" b="1" i="0" dirty="0" err="1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an atom is made up of </a:t>
            </a:r>
            <a:r>
              <a:rPr lang="en-US" sz="1800" b="1" i="0" dirty="0">
                <a:solidFill>
                  <a:srgbClr val="9F311B"/>
                </a:solidFill>
                <a:effectLst/>
                <a:latin typeface="Arial" panose="020B0604020202020204" pitchFamily="34" charset="0"/>
              </a:rPr>
              <a:t>protons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US" sz="1800" b="0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neutrons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The </a:t>
            </a:r>
            <a:r>
              <a:rPr lang="en-US" sz="1800" b="1" i="0" dirty="0">
                <a:solidFill>
                  <a:srgbClr val="7979C8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orbit around the outside in </a:t>
            </a:r>
            <a:r>
              <a:rPr lang="en-US" sz="1800" b="1" i="0" dirty="0">
                <a:solidFill>
                  <a:srgbClr val="7979C8"/>
                </a:solidFill>
                <a:effectLst/>
                <a:latin typeface="Arial" panose="020B0604020202020204" pitchFamily="34" charset="0"/>
              </a:rPr>
              <a:t>shells.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691FF4-8AEC-404A-808D-98E5A310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27" y="1782041"/>
            <a:ext cx="4067546" cy="30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397AC0-1F7D-45F1-9632-8F4BD16DCD27}"/>
              </a:ext>
            </a:extLst>
          </p:cNvPr>
          <p:cNvSpPr/>
          <p:nvPr/>
        </p:nvSpPr>
        <p:spPr>
          <a:xfrm>
            <a:off x="4806176" y="512956"/>
            <a:ext cx="1170878" cy="234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64218-BDE8-4131-B221-FAE0DACBEA55}"/>
              </a:ext>
            </a:extLst>
          </p:cNvPr>
          <p:cNvSpPr/>
          <p:nvPr/>
        </p:nvSpPr>
        <p:spPr>
          <a:xfrm>
            <a:off x="1367349" y="1077951"/>
            <a:ext cx="929802" cy="249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11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751441-F7E2-4CC7-978B-D4AC327A4CC9}"/>
              </a:ext>
            </a:extLst>
          </p:cNvPr>
          <p:cNvSpPr txBox="1"/>
          <p:nvPr/>
        </p:nvSpPr>
        <p:spPr>
          <a:xfrm>
            <a:off x="669073" y="160571"/>
            <a:ext cx="780585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731B9F"/>
                </a:solidFill>
                <a:effectLst/>
                <a:latin typeface="Arial" panose="020B0604020202020204" pitchFamily="34" charset="0"/>
              </a:rPr>
              <a:t>Gamma rays 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are electromagnetic waves so they move </a:t>
            </a:r>
            <a:r>
              <a:rPr lang="en-US" sz="2000" b="1" i="0" dirty="0">
                <a:solidFill>
                  <a:srgbClr val="731B9F"/>
                </a:solidFill>
                <a:effectLst/>
                <a:latin typeface="Arial" panose="020B0604020202020204" pitchFamily="34" charset="0"/>
              </a:rPr>
              <a:t>very fast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(at the speed of light).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they have a 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penetrating ability. They cannot be fully stopped, but they can be 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reduced by a thick slab of lead or concrete.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1799178-2821-4B56-93F1-110695EA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800984"/>
            <a:ext cx="61912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396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8689B7-9242-4873-B054-8442AFB90110}"/>
              </a:ext>
            </a:extLst>
          </p:cNvPr>
          <p:cNvSpPr txBox="1"/>
          <p:nvPr/>
        </p:nvSpPr>
        <p:spPr>
          <a:xfrm>
            <a:off x="373565" y="164362"/>
            <a:ext cx="839686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000" b="1" i="0" dirty="0">
                <a:solidFill>
                  <a:srgbClr val="AD75A7"/>
                </a:solidFill>
                <a:effectLst/>
                <a:latin typeface="Arial" panose="020B0604020202020204" pitchFamily="34" charset="0"/>
              </a:rPr>
              <a:t>Law of Conservation of Mass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states that </a:t>
            </a:r>
            <a:r>
              <a:rPr lang="en-US" sz="2000" b="1" i="0" dirty="0">
                <a:solidFill>
                  <a:srgbClr val="E79CDF"/>
                </a:solidFill>
                <a:effectLst/>
                <a:latin typeface="Arial" panose="020B0604020202020204" pitchFamily="34" charset="0"/>
              </a:rPr>
              <a:t>mass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never lost or gained during a chemical reaction or a physical change.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more mass </a:t>
            </a:r>
            <a:r>
              <a:rPr lang="en-US" sz="1800" b="1" i="1" dirty="0">
                <a:solidFill>
                  <a:srgbClr val="60A3BC"/>
                </a:solidFill>
                <a:effectLst/>
                <a:latin typeface="Arial" panose="020B0604020202020204" pitchFamily="34" charset="0"/>
              </a:rPr>
              <a:t>cannot be produced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reaction or by a physical change, and mass </a:t>
            </a:r>
            <a:r>
              <a:rPr lang="en-US" sz="1800" b="1" i="1" dirty="0">
                <a:solidFill>
                  <a:srgbClr val="60A3BC"/>
                </a:solidFill>
                <a:effectLst/>
                <a:latin typeface="Arial" panose="020B0604020202020204" pitchFamily="34" charset="0"/>
              </a:rPr>
              <a:t>cannot be destroyed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a reaction or physical change.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921ADCB7-90DC-4FC0-9886-2A500AEB4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3312" y="1930569"/>
            <a:ext cx="2977376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2121C-3D5B-40F4-9AFE-EDA2B33891A2}"/>
              </a:ext>
            </a:extLst>
          </p:cNvPr>
          <p:cNvSpPr txBox="1"/>
          <p:nvPr/>
        </p:nvSpPr>
        <p:spPr>
          <a:xfrm>
            <a:off x="345687" y="183314"/>
            <a:ext cx="845262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Mass is determined by </a:t>
            </a:r>
            <a:r>
              <a:rPr lang="en-US" sz="2000" b="1" i="0" dirty="0">
                <a:solidFill>
                  <a:srgbClr val="98D6D8"/>
                </a:solidFill>
                <a:effectLst/>
                <a:latin typeface="Arial" panose="020B0604020202020204" pitchFamily="34" charset="0"/>
              </a:rPr>
              <a:t>how many atoms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in an object.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 chemical reaction or physical change, the</a:t>
            </a:r>
            <a:r>
              <a:rPr lang="en-US" sz="1800" b="1" i="0" dirty="0">
                <a:solidFill>
                  <a:srgbClr val="E79CDF"/>
                </a:solidFill>
                <a:effectLst/>
                <a:latin typeface="Arial" panose="020B0604020202020204" pitchFamily="34" charset="0"/>
              </a:rPr>
              <a:t> mass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of the starting substances </a:t>
            </a:r>
            <a:r>
              <a:rPr lang="en-US" sz="1800" b="1" i="0" dirty="0">
                <a:solidFill>
                  <a:srgbClr val="60A3BC"/>
                </a:solidFill>
                <a:effectLst/>
                <a:latin typeface="Arial" panose="020B0604020202020204" pitchFamily="34" charset="0"/>
              </a:rPr>
              <a:t>(reactants)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must be </a:t>
            </a:r>
            <a:r>
              <a:rPr lang="en-US" sz="1800" b="1" i="0" dirty="0">
                <a:solidFill>
                  <a:srgbClr val="E79CDF"/>
                </a:solidFill>
                <a:effectLst/>
                <a:latin typeface="Arial" panose="020B0604020202020204" pitchFamily="34" charset="0"/>
              </a:rPr>
              <a:t>equal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mass of the finishing substances </a:t>
            </a:r>
            <a:r>
              <a:rPr lang="en-US" sz="1800" b="1" i="0" dirty="0">
                <a:solidFill>
                  <a:srgbClr val="611A47"/>
                </a:solidFill>
                <a:effectLst/>
                <a:latin typeface="Arial" panose="020B0604020202020204" pitchFamily="34" charset="0"/>
              </a:rPr>
              <a:t>(products).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we have the </a:t>
            </a:r>
            <a:r>
              <a:rPr lang="en-US" sz="1800" b="1" i="0" dirty="0">
                <a:solidFill>
                  <a:srgbClr val="3C6382"/>
                </a:solidFill>
                <a:effectLst/>
                <a:latin typeface="Arial" panose="020B0604020202020204" pitchFamily="34" charset="0"/>
              </a:rPr>
              <a:t>same number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atoms.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arranged differently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now, because of the process, but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 atoms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disappeared, appeared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changed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a different element.</a:t>
            </a: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2300B351-6632-451C-A2AC-3FCC6CF0A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2204" y="3220596"/>
            <a:ext cx="1739590" cy="17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B40BD-D343-4D2C-9B0C-E0E6BFEF2159}"/>
              </a:ext>
            </a:extLst>
          </p:cNvPr>
          <p:cNvSpPr txBox="1"/>
          <p:nvPr/>
        </p:nvSpPr>
        <p:spPr>
          <a:xfrm>
            <a:off x="602166" y="108826"/>
            <a:ext cx="793966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Exothermic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reactions and processes happen when a reaction </a:t>
            </a:r>
            <a:r>
              <a:rPr lang="en-US" sz="2000" b="1" i="1" dirty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loses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energy.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products have </a:t>
            </a:r>
            <a:r>
              <a:rPr lang="en-US" sz="1800" b="1" i="0" dirty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less energy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the reactants, meaning that energy is </a:t>
            </a:r>
            <a:r>
              <a:rPr lang="en-US" sz="1800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released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the reaction.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Generally these reactions feel hot, but not always: fires and explosions are exothermic, but so is the process of freezing, since heat is </a:t>
            </a:r>
            <a:r>
              <a:rPr lang="en-US" sz="1800" b="1" i="0" dirty="0">
                <a:solidFill>
                  <a:srgbClr val="00A6D6"/>
                </a:solidFill>
                <a:effectLst/>
                <a:latin typeface="Arial" panose="020B0604020202020204" pitchFamily="34" charset="0"/>
              </a:rPr>
              <a:t>removed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liquid as it becomes solid.</a:t>
            </a:r>
          </a:p>
        </p:txBody>
      </p:sp>
      <p:pic>
        <p:nvPicPr>
          <p:cNvPr id="5" name="11">
            <a:hlinkClick r:id="" action="ppaction://media"/>
            <a:extLst>
              <a:ext uri="{FF2B5EF4-FFF2-40B4-BE49-F238E27FC236}">
                <a16:creationId xmlns:a16="http://schemas.microsoft.com/office/drawing/2014/main" id="{F8BA9A28-53C8-4593-9FD2-9810D1229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83" y="2755704"/>
            <a:ext cx="3257433" cy="21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AA3E52-A688-4E6A-A509-0A484A14685B}"/>
              </a:ext>
            </a:extLst>
          </p:cNvPr>
          <p:cNvSpPr txBox="1"/>
          <p:nvPr/>
        </p:nvSpPr>
        <p:spPr>
          <a:xfrm>
            <a:off x="440473" y="175733"/>
            <a:ext cx="826305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00A6D6"/>
                </a:solidFill>
                <a:effectLst/>
                <a:latin typeface="Arial" panose="020B0604020202020204" pitchFamily="34" charset="0"/>
              </a:rPr>
              <a:t>Endothermic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reactions and processes happen when a reaction </a:t>
            </a:r>
            <a:r>
              <a:rPr lang="en-US" sz="2000" b="1" i="1" dirty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gains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energy.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products have </a:t>
            </a:r>
            <a:r>
              <a:rPr lang="en-US" sz="1800" b="1" i="0" dirty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more energy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the reactants, meaning that energy is </a:t>
            </a:r>
            <a:r>
              <a:rPr lang="en-US" sz="1800" b="1" i="0" dirty="0">
                <a:solidFill>
                  <a:srgbClr val="00A6D6"/>
                </a:solidFill>
                <a:effectLst/>
                <a:latin typeface="Arial" panose="020B0604020202020204" pitchFamily="34" charset="0"/>
              </a:rPr>
              <a:t>absorbed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the reaction.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Generally these reactions feel cold, but not always: an ice pack feeling cold is endothermic, but so is the process of melting, since heat is </a:t>
            </a:r>
            <a:r>
              <a:rPr lang="en-US" sz="1800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absorbed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the solid as it becomes liquid.</a:t>
            </a:r>
          </a:p>
        </p:txBody>
      </p:sp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A2756819-DE77-4C09-9FE3-4F086C31B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1436" y="2940954"/>
            <a:ext cx="3621126" cy="202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6A5E45-FDCD-41A6-B060-3F6C97F9C566}"/>
              </a:ext>
            </a:extLst>
          </p:cNvPr>
          <p:cNvSpPr txBox="1"/>
          <p:nvPr/>
        </p:nvSpPr>
        <p:spPr>
          <a:xfrm>
            <a:off x="234175" y="220117"/>
            <a:ext cx="867564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 </a:t>
            </a:r>
            <a:r>
              <a:rPr lang="en-US" sz="2000" b="1" i="0" dirty="0">
                <a:solidFill>
                  <a:srgbClr val="DC143C"/>
                </a:solidFill>
                <a:effectLst/>
                <a:latin typeface="Arial" panose="020B0604020202020204" pitchFamily="34" charset="0"/>
              </a:rPr>
              <a:t>acids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similar chemical properties.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commonly, </a:t>
            </a:r>
            <a:r>
              <a:rPr lang="en-US" sz="1800" b="1" i="0" dirty="0">
                <a:solidFill>
                  <a:srgbClr val="DC143C"/>
                </a:solidFill>
                <a:effectLst/>
                <a:latin typeface="Arial" panose="020B0604020202020204" pitchFamily="34" charset="0"/>
              </a:rPr>
              <a:t>acids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react easily with chemicals such as </a:t>
            </a:r>
            <a:r>
              <a:rPr lang="en-US" sz="18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bases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800" b="1" i="0" dirty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metals.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 also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corrosive,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sour-tasting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conduct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electricity.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4">
            <a:hlinkClick r:id="" action="ppaction://media"/>
            <a:extLst>
              <a:ext uri="{FF2B5EF4-FFF2-40B4-BE49-F238E27FC236}">
                <a16:creationId xmlns:a16="http://schemas.microsoft.com/office/drawing/2014/main" id="{13CE843F-2776-430C-BAC9-35CC83109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7834" y="1956808"/>
            <a:ext cx="3848331" cy="29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7075C-3898-4FC1-B6CE-2309F0416F09}"/>
              </a:ext>
            </a:extLst>
          </p:cNvPr>
          <p:cNvSpPr txBox="1"/>
          <p:nvPr/>
        </p:nvSpPr>
        <p:spPr>
          <a:xfrm>
            <a:off x="931126" y="134698"/>
            <a:ext cx="728174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 </a:t>
            </a:r>
            <a:r>
              <a:rPr lang="en-US" sz="20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bases</a:t>
            </a:r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similar chemical properties.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commonly, </a:t>
            </a:r>
            <a:r>
              <a:rPr lang="en-US" sz="1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bases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react with </a:t>
            </a:r>
            <a:r>
              <a:rPr lang="en-US" sz="1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acids.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Bases are usually also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caustic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(when very concentrated), taste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bitter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conduct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electricity.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lot of basic cleaners in particular will also feel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slippery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(for example, soap).</a:t>
            </a:r>
          </a:p>
        </p:txBody>
      </p:sp>
      <p:pic>
        <p:nvPicPr>
          <p:cNvPr id="4" name="15">
            <a:hlinkClick r:id="" action="ppaction://media"/>
            <a:extLst>
              <a:ext uri="{FF2B5EF4-FFF2-40B4-BE49-F238E27FC236}">
                <a16:creationId xmlns:a16="http://schemas.microsoft.com/office/drawing/2014/main" id="{350A437D-B6D4-45A2-AEBA-8CF8E6E9E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4585" y="2361270"/>
            <a:ext cx="4534829" cy="25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A358CB-A4AF-469D-A932-650374BE6430}"/>
              </a:ext>
            </a:extLst>
          </p:cNvPr>
          <p:cNvSpPr txBox="1"/>
          <p:nvPr/>
        </p:nvSpPr>
        <p:spPr>
          <a:xfrm>
            <a:off x="747131" y="123767"/>
            <a:ext cx="764973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i="0" u="sng" dirty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Neutralisation reactions</a:t>
            </a:r>
            <a:r>
              <a:rPr lang="en-AU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happen when a </a:t>
            </a:r>
            <a:r>
              <a:rPr lang="en-AU" sz="1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base</a:t>
            </a:r>
            <a:r>
              <a:rPr lang="en-AU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added to an </a:t>
            </a:r>
            <a:r>
              <a:rPr lang="en-AU" sz="1800" b="1" i="0" dirty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acid.</a:t>
            </a:r>
            <a:endParaRPr lang="en-AU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are the different </a:t>
            </a:r>
            <a:r>
              <a:rPr lang="en-AU" sz="1600" b="1" i="0" dirty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reactions</a:t>
            </a:r>
            <a:r>
              <a:rPr lang="en-AU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happen with three specific types of base:</a:t>
            </a:r>
          </a:p>
          <a:p>
            <a:pPr algn="ctr"/>
            <a:r>
              <a:rPr lang="en-AU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1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acid + hydroxide </a:t>
            </a:r>
            <a:r>
              <a:rPr lang="en-AU" sz="1600" b="0" i="0" dirty="0">
                <a:solidFill>
                  <a:srgbClr val="444444"/>
                </a:solidFill>
                <a:effectLst/>
                <a:latin typeface="KaTeX_Main"/>
              </a:rPr>
              <a:t>→</a:t>
            </a:r>
            <a:r>
              <a:rPr lang="en-AU" sz="1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salt + water</a:t>
            </a:r>
            <a:endParaRPr lang="en-AU" sz="16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1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acid + oxide </a:t>
            </a:r>
            <a:r>
              <a:rPr lang="en-AU" sz="1600" b="0" i="0" dirty="0">
                <a:solidFill>
                  <a:srgbClr val="444444"/>
                </a:solidFill>
                <a:effectLst/>
                <a:latin typeface="KaTeX_Main"/>
              </a:rPr>
              <a:t>→</a:t>
            </a:r>
            <a:r>
              <a:rPr lang="en-AU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1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salt + water</a:t>
            </a:r>
            <a:endParaRPr lang="en-AU" sz="16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1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acid + carbonate </a:t>
            </a:r>
            <a:r>
              <a:rPr lang="en-AU" sz="1600" b="0" i="0" dirty="0">
                <a:solidFill>
                  <a:srgbClr val="444444"/>
                </a:solidFill>
                <a:effectLst/>
                <a:latin typeface="KaTeX_Main"/>
              </a:rPr>
              <a:t>→</a:t>
            </a:r>
            <a:r>
              <a:rPr lang="en-AU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1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salt + water + carbon dioxide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9">
            <a:hlinkClick r:id="" action="ppaction://media"/>
            <a:extLst>
              <a:ext uri="{FF2B5EF4-FFF2-40B4-BE49-F238E27FC236}">
                <a16:creationId xmlns:a16="http://schemas.microsoft.com/office/drawing/2014/main" id="{9CEEFE07-0E49-4DA3-B02B-E25855B51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2533" y="2571750"/>
            <a:ext cx="3538933" cy="1990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991B3-8BE7-466F-94FF-38501A55366C}"/>
              </a:ext>
            </a:extLst>
          </p:cNvPr>
          <p:cNvSpPr txBox="1"/>
          <p:nvPr/>
        </p:nvSpPr>
        <p:spPr>
          <a:xfrm>
            <a:off x="-1" y="4671281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Thermal imaging of the reaction the </a:t>
            </a:r>
            <a:r>
              <a:rPr lang="en-US" sz="1200" b="1" i="0" dirty="0" err="1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neutralisation</a:t>
            </a:r>
            <a:r>
              <a:rPr lang="en-US" sz="1200" b="1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 reaction between hydrochloric acid (HCl) and sodium hydroxide (NaOH).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91739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42228-FD1F-44E9-80D1-F74355285D5E}"/>
              </a:ext>
            </a:extLst>
          </p:cNvPr>
          <p:cNvSpPr txBox="1"/>
          <p:nvPr/>
        </p:nvSpPr>
        <p:spPr>
          <a:xfrm>
            <a:off x="1371600" y="376015"/>
            <a:ext cx="64008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Atoms are made up of </a:t>
            </a:r>
            <a:r>
              <a:rPr lang="en-US" sz="20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subatomic particles.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table </a:t>
            </a:r>
            <a:r>
              <a:rPr lang="en-US" sz="18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summarises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the information you should know about the different subatomic particles: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5F785-1893-4C98-81C7-D513088B2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25" t="50000" r="6463" b="15430"/>
          <a:stretch/>
        </p:blipFill>
        <p:spPr>
          <a:xfrm>
            <a:off x="3456879" y="2264032"/>
            <a:ext cx="5597912" cy="199590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2CE631D-AF77-4148-85B5-FC321364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1" y="1854544"/>
            <a:ext cx="2953214" cy="265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EEEBEC-BC2D-464F-B612-EDA2F8E8F32D}"/>
              </a:ext>
            </a:extLst>
          </p:cNvPr>
          <p:cNvSpPr/>
          <p:nvPr/>
        </p:nvSpPr>
        <p:spPr>
          <a:xfrm>
            <a:off x="3679903" y="2821258"/>
            <a:ext cx="1170878" cy="234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B15EA5-1C8B-41AF-8974-69CB12F22DD4}"/>
              </a:ext>
            </a:extLst>
          </p:cNvPr>
          <p:cNvSpPr/>
          <p:nvPr/>
        </p:nvSpPr>
        <p:spPr>
          <a:xfrm>
            <a:off x="6936059" y="3179797"/>
            <a:ext cx="568712" cy="265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7B78B4-6670-409C-942A-1ECB3E3D8E5B}"/>
              </a:ext>
            </a:extLst>
          </p:cNvPr>
          <p:cNvSpPr/>
          <p:nvPr/>
        </p:nvSpPr>
        <p:spPr>
          <a:xfrm>
            <a:off x="5084956" y="3635298"/>
            <a:ext cx="1750741" cy="479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57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4128C0-8AD0-455F-89B4-781086C6369A}"/>
              </a:ext>
            </a:extLst>
          </p:cNvPr>
          <p:cNvSpPr txBox="1"/>
          <p:nvPr/>
        </p:nvSpPr>
        <p:spPr>
          <a:xfrm>
            <a:off x="446048" y="168372"/>
            <a:ext cx="825190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sng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Atomic Number and Mass Number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800" b="1" i="0" dirty="0">
                <a:solidFill>
                  <a:srgbClr val="7B68EE"/>
                </a:solidFill>
                <a:effectLst/>
                <a:latin typeface="Arial" panose="020B0604020202020204" pitchFamily="34" charset="0"/>
              </a:rPr>
              <a:t>atomic number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number of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protons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an atom. It is equal to the number of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neutral atom.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800" b="1" i="0" dirty="0">
                <a:solidFill>
                  <a:srgbClr val="8B008B"/>
                </a:solidFill>
                <a:effectLst/>
                <a:latin typeface="Arial" panose="020B0604020202020204" pitchFamily="34" charset="0"/>
              </a:rPr>
              <a:t>mass number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number of </a:t>
            </a:r>
            <a:r>
              <a:rPr lang="en-US" sz="1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protons plus neutrons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an atom.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800" b="1" i="0" dirty="0">
                <a:solidFill>
                  <a:srgbClr val="003399"/>
                </a:solidFill>
                <a:effectLst/>
                <a:latin typeface="Arial" panose="020B0604020202020204" pitchFamily="34" charset="0"/>
              </a:rPr>
              <a:t>atomic mass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average mass number of an element (the average number of protons plus neutrons).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C9126C-A6C9-40FB-A69D-61014B41C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92" y="2887220"/>
            <a:ext cx="3559213" cy="228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E28B04-2BD5-4D66-A5B5-ACC7582BB178}"/>
              </a:ext>
            </a:extLst>
          </p:cNvPr>
          <p:cNvSpPr/>
          <p:nvPr/>
        </p:nvSpPr>
        <p:spPr>
          <a:xfrm>
            <a:off x="4650059" y="836340"/>
            <a:ext cx="847492" cy="245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58901-C004-477B-8685-CD422E33A4AD}"/>
              </a:ext>
            </a:extLst>
          </p:cNvPr>
          <p:cNvSpPr/>
          <p:nvPr/>
        </p:nvSpPr>
        <p:spPr>
          <a:xfrm>
            <a:off x="6055112" y="1639229"/>
            <a:ext cx="1014761" cy="256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8CD61A-533E-454B-A3E7-63DCBC0B1DC7}"/>
              </a:ext>
            </a:extLst>
          </p:cNvPr>
          <p:cNvSpPr/>
          <p:nvPr/>
        </p:nvSpPr>
        <p:spPr>
          <a:xfrm>
            <a:off x="1226635" y="2196790"/>
            <a:ext cx="1405054" cy="211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68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243D9-637E-4AD9-8F52-8C109B147BF4}"/>
              </a:ext>
            </a:extLst>
          </p:cNvPr>
          <p:cNvSpPr txBox="1"/>
          <p:nvPr/>
        </p:nvSpPr>
        <p:spPr>
          <a:xfrm>
            <a:off x="1371600" y="309109"/>
            <a:ext cx="64008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sng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Calculating the number of neutrons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find the number of neutrons in an atom, subtract the </a:t>
            </a:r>
            <a:r>
              <a:rPr lang="en-US" sz="1800" b="1" i="0" dirty="0">
                <a:solidFill>
                  <a:srgbClr val="7B68EE"/>
                </a:solidFill>
                <a:effectLst/>
                <a:latin typeface="Arial" panose="020B0604020202020204" pitchFamily="34" charset="0"/>
              </a:rPr>
              <a:t>atomic number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 </a:t>
            </a:r>
            <a:r>
              <a:rPr lang="en-US" sz="1800" b="1" i="0" dirty="0">
                <a:solidFill>
                  <a:srgbClr val="8B008B"/>
                </a:solidFill>
                <a:effectLst/>
                <a:latin typeface="Arial" panose="020B0604020202020204" pitchFamily="34" charset="0"/>
              </a:rPr>
              <a:t>mass number.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67447-10E0-4277-AD8E-023002DBE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1" t="37067" r="10122" b="55992"/>
          <a:stretch/>
        </p:blipFill>
        <p:spPr>
          <a:xfrm>
            <a:off x="1359404" y="1728440"/>
            <a:ext cx="6425192" cy="46835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583420F-6C4A-41B4-A57E-948EF3AB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2474061"/>
            <a:ext cx="380047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BAFCD6-1FBE-4358-B4B6-B1122EC0868A}"/>
              </a:ext>
            </a:extLst>
          </p:cNvPr>
          <p:cNvSpPr/>
          <p:nvPr/>
        </p:nvSpPr>
        <p:spPr>
          <a:xfrm>
            <a:off x="3267307" y="1845526"/>
            <a:ext cx="1773044" cy="2620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5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A54104-9D20-4539-9EFF-178410335295}"/>
              </a:ext>
            </a:extLst>
          </p:cNvPr>
          <p:cNvSpPr txBox="1"/>
          <p:nvPr/>
        </p:nvSpPr>
        <p:spPr>
          <a:xfrm>
            <a:off x="1416205" y="223908"/>
            <a:ext cx="631159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first electron shell can hold </a:t>
            </a:r>
            <a:r>
              <a:rPr lang="en-US" sz="2000" b="1" i="0" dirty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two electrons.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second electron shell can hold </a:t>
            </a:r>
            <a:r>
              <a:rPr lang="en-US" sz="18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eight electrons.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third electron shell can hold </a:t>
            </a:r>
            <a:r>
              <a:rPr lang="en-US" sz="1800" b="1" i="0" dirty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eight electrons.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Electrons will always fill up the lowest electron shells first.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BE6EA1-D593-4297-973C-A3042C26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71750"/>
            <a:ext cx="2371558" cy="23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63F36B4-D012-47F4-869D-B33CCD2B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21" y="2559892"/>
            <a:ext cx="2371558" cy="23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2693FC80-4574-4393-BA2C-EA01EC57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42" y="2553963"/>
            <a:ext cx="2371558" cy="235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D736B6-6969-45D9-98CB-00EB5066D473}"/>
              </a:ext>
            </a:extLst>
          </p:cNvPr>
          <p:cNvSpPr/>
          <p:nvPr/>
        </p:nvSpPr>
        <p:spPr>
          <a:xfrm>
            <a:off x="2397512" y="323386"/>
            <a:ext cx="490654" cy="2118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750645-7AC3-4AC0-8A7E-BB073A855754}"/>
              </a:ext>
            </a:extLst>
          </p:cNvPr>
          <p:cNvSpPr/>
          <p:nvPr/>
        </p:nvSpPr>
        <p:spPr>
          <a:xfrm>
            <a:off x="5531006" y="847492"/>
            <a:ext cx="568711" cy="3010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360DB-E4FC-4AA9-8783-19316A8008A5}"/>
              </a:ext>
            </a:extLst>
          </p:cNvPr>
          <p:cNvSpPr/>
          <p:nvPr/>
        </p:nvSpPr>
        <p:spPr>
          <a:xfrm>
            <a:off x="5999291" y="1416527"/>
            <a:ext cx="1170878" cy="234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649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CF7E61-7424-4D3E-8409-AFB8E41046C9}"/>
              </a:ext>
            </a:extLst>
          </p:cNvPr>
          <p:cNvSpPr txBox="1"/>
          <p:nvPr/>
        </p:nvSpPr>
        <p:spPr>
          <a:xfrm>
            <a:off x="485078" y="190454"/>
            <a:ext cx="817384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Valence electrons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 </a:t>
            </a:r>
            <a:r>
              <a:rPr lang="en-US" sz="2000" b="1" i="0" dirty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electrons in the outermost shell.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 the only electrons which are involved in </a:t>
            </a:r>
            <a:r>
              <a:rPr lang="en-US" sz="1800" b="1" i="0" dirty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bonding.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sodium has one valence electron, while magnesium has two.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0544DD9-1E37-418D-8FD9-A2D7E544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21" y="1862254"/>
            <a:ext cx="2911909" cy="289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894315-F1B4-45A2-976C-472FD668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972" y="1862254"/>
            <a:ext cx="2911909" cy="289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2857E9-DA1D-4867-8F45-C7157D81825C}"/>
              </a:ext>
            </a:extLst>
          </p:cNvPr>
          <p:cNvSpPr/>
          <p:nvPr/>
        </p:nvSpPr>
        <p:spPr>
          <a:xfrm>
            <a:off x="910682" y="274088"/>
            <a:ext cx="1170878" cy="234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A3920-BC9A-4157-9E7F-6D1C4EA1F54A}"/>
              </a:ext>
            </a:extLst>
          </p:cNvPr>
          <p:cNvSpPr/>
          <p:nvPr/>
        </p:nvSpPr>
        <p:spPr>
          <a:xfrm>
            <a:off x="6813396" y="827417"/>
            <a:ext cx="834485" cy="287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8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56AEA1-98F9-4415-9CD3-23BCEAE7065B}"/>
              </a:ext>
            </a:extLst>
          </p:cNvPr>
          <p:cNvSpPr txBox="1"/>
          <p:nvPr/>
        </p:nvSpPr>
        <p:spPr>
          <a:xfrm>
            <a:off x="2286000" y="21967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Summary: How Ions Form</a:t>
            </a:r>
            <a:endParaRPr lang="en-AU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B01DF-0FBF-4D96-8DC3-684C7D67BC30}"/>
              </a:ext>
            </a:extLst>
          </p:cNvPr>
          <p:cNvSpPr txBox="1"/>
          <p:nvPr/>
        </p:nvSpPr>
        <p:spPr>
          <a:xfrm>
            <a:off x="780585" y="859088"/>
            <a:ext cx="75828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an atom </a:t>
            </a:r>
            <a:r>
              <a:rPr lang="en-US" sz="1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does not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a full valence shell, it will gain or lose 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order to </a:t>
            </a:r>
            <a:r>
              <a:rPr lang="en-US" sz="18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fill the outer shell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become more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stable.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endParaRPr lang="en-US" sz="18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an atom 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gains or loses electrons,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becomes electrically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charged.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charged atom is called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an ion.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00092C-6842-47F1-AA57-01B7CE62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07" y="2504844"/>
            <a:ext cx="6724186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3EBA0D-D7D7-4A3C-811F-C4235E932E67}"/>
              </a:ext>
            </a:extLst>
          </p:cNvPr>
          <p:cNvSpPr/>
          <p:nvPr/>
        </p:nvSpPr>
        <p:spPr>
          <a:xfrm>
            <a:off x="4694664" y="859088"/>
            <a:ext cx="657921" cy="287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5AAAB8-44C3-4F87-8EA9-9AD796B9F036}"/>
              </a:ext>
            </a:extLst>
          </p:cNvPr>
          <p:cNvSpPr/>
          <p:nvPr/>
        </p:nvSpPr>
        <p:spPr>
          <a:xfrm>
            <a:off x="5023624" y="1697212"/>
            <a:ext cx="1087244" cy="287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2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87F48F-A0FA-4177-ABE5-638CFA7FD4F0}"/>
              </a:ext>
            </a:extLst>
          </p:cNvPr>
          <p:cNvSpPr txBox="1"/>
          <p:nvPr/>
        </p:nvSpPr>
        <p:spPr>
          <a:xfrm>
            <a:off x="624468" y="146290"/>
            <a:ext cx="789506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Summary: Cation Formation</a:t>
            </a:r>
            <a:endParaRPr lang="en-US" sz="20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an atom has </a:t>
            </a:r>
            <a:r>
              <a:rPr lang="en-US" sz="18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very few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electrons in its outer shell, it will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lose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electrons to </a:t>
            </a:r>
            <a:r>
              <a:rPr lang="en-US" sz="1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empty the outer shell,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leaving only full electron shells. The ion that is formed will have a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positive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charge equal to the number of electrons lost. A </a:t>
            </a:r>
            <a:r>
              <a:rPr lang="en-US" sz="1800" b="1" i="0" dirty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positive ion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called </a:t>
            </a:r>
            <a:r>
              <a:rPr lang="en-US" sz="18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a cation.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1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a potassium atom has 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KaTeX_Main"/>
              </a:rPr>
              <a:t>1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electron in its valence shell, so it </a:t>
            </a:r>
            <a:r>
              <a:rPr lang="en-US" sz="1600" b="1" i="0" dirty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loses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electron to achieve a </a:t>
            </a:r>
            <a:r>
              <a:rPr lang="en-US" sz="16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full valence shell.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potassium ion that forms has one </a:t>
            </a:r>
            <a:r>
              <a:rPr lang="en-US" sz="16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less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electron than the number of </a:t>
            </a:r>
            <a:r>
              <a:rPr lang="en-US" sz="1600" b="1" i="0" dirty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protons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its nucleus, so it has a charge of </a:t>
            </a:r>
            <a:r>
              <a:rPr lang="en-US" sz="1600" b="0" i="0" dirty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+1.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BB3BA8-7FBF-4E01-B3CC-F3C81A84C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06" y="3096972"/>
            <a:ext cx="1881188" cy="19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ACEAD0-4880-42DF-BB55-3A5E52F2CBBB}"/>
              </a:ext>
            </a:extLst>
          </p:cNvPr>
          <p:cNvSpPr/>
          <p:nvPr/>
        </p:nvSpPr>
        <p:spPr>
          <a:xfrm>
            <a:off x="5512594" y="1641456"/>
            <a:ext cx="834485" cy="287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806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0433124-D1A9-9A4D-B698-24D88605AA44}" vid="{F22E9163-66AB-2D4A-8C37-39F66CD5CF55}"/>
    </a:ext>
  </a:extLst>
</a:theme>
</file>

<file path=ppt/theme/theme2.xml><?xml version="1.0" encoding="utf-8"?>
<a:theme xmlns:a="http://schemas.openxmlformats.org/drawingml/2006/main" name="Right Bloc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eft Bloc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esler_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AEA58B-1708-4A86-8831-146CC9C8B1F0}">
  <ds:schemaRefs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daa21e55-63ad-464e-ae37-3f135e7c6d11"/>
    <ds:schemaRef ds:uri="2967a9fc-976b-42b5-912b-7e06731de9b6"/>
  </ds:schemaRefs>
</ds:datastoreItem>
</file>

<file path=customXml/itemProps2.xml><?xml version="1.0" encoding="utf-8"?>
<ds:datastoreItem xmlns:ds="http://schemas.openxmlformats.org/officeDocument/2006/customXml" ds:itemID="{D614CA31-1F65-4F68-B70D-5D917F016C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19F070-79EF-4AD0-9228-5EC8AA6B0DAB}"/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19564</TotalTime>
  <Words>1666</Words>
  <Application>Microsoft Office PowerPoint</Application>
  <PresentationFormat>On-screen Show (16:9)</PresentationFormat>
  <Paragraphs>136</Paragraphs>
  <Slides>27</Slides>
  <Notes>1</Notes>
  <HiddenSlides>2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KaTeX_Main</vt:lpstr>
      <vt:lpstr>Century Gothic</vt:lpstr>
      <vt:lpstr>Arial</vt:lpstr>
      <vt:lpstr>Verdana</vt:lpstr>
      <vt:lpstr>Simple Light</vt:lpstr>
      <vt:lpstr>Right Block</vt:lpstr>
      <vt:lpstr>Left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Teale Gordon</dc:creator>
  <cp:lastModifiedBy>Jess Silva</cp:lastModifiedBy>
  <cp:revision>73</cp:revision>
  <dcterms:created xsi:type="dcterms:W3CDTF">2021-02-21T07:57:35Z</dcterms:created>
  <dcterms:modified xsi:type="dcterms:W3CDTF">2021-06-09T03:08:00Z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59200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